
<file path=[Content_Types].xml><?xml version="1.0" encoding="utf-8"?>
<Types xmlns="http://schemas.openxmlformats.org/package/2006/content-types">
  <Default Extension="doc" ContentType="application/msword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  <p:sldId id="267" r:id="rId7"/>
    <p:sldId id="262" r:id="rId8"/>
    <p:sldId id="268" r:id="rId9"/>
    <p:sldId id="263" r:id="rId10"/>
    <p:sldId id="264" r:id="rId11"/>
    <p:sldId id="266" r:id="rId12"/>
    <p:sldId id="265" r:id="rId13"/>
  </p:sldIdLst>
  <p:sldSz cx="6858000" cy="9144000" type="screen4x3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4660"/>
  </p:normalViewPr>
  <p:slideViewPr>
    <p:cSldViewPr>
      <p:cViewPr>
        <p:scale>
          <a:sx n="103" d="100"/>
          <a:sy n="103" d="100"/>
        </p:scale>
        <p:origin x="1328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038"/>
            <a:ext cx="5829300" cy="1960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125A82B-2CCF-464E-91C1-C2331CDBA5A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4E3288B-9524-4753-B7CB-1A7EABF3DD0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31CDB50-91A3-46F3-89B9-1625B4AD177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4B70BB-8141-42C8-8C99-8154A0B694C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91694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F1E756A-6CC2-49FD-B2C6-94BBA2E28D7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97474D1-7536-4F1B-9CB0-D3EB9F13FE8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C534539-C415-4FB2-BCF4-AA9959083DD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F15850-7A6B-4577-8E5E-4628090CA04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05756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86325" y="812800"/>
            <a:ext cx="1457325" cy="7315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812800"/>
            <a:ext cx="4219575" cy="7315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BC7C570-8D38-46A4-A221-68C08F27590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4ADE6BD3-ADB3-4002-8C56-DD9C0767C1E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85F287D-3029-4F09-A12C-3077245F7E1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78AE627-F7F6-4910-8AF8-EDFD7EF370D6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63416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3A352CC2-7A15-453A-8A90-1F38E659B28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FAF9D89-D6A0-44FB-B1F4-25AA5E7B146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B0E09AB-3569-46C7-970E-7400B31AEDD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C68D6E-CE00-4CFF-97B8-35784329E31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91529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38" y="5875338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338" y="3875088"/>
            <a:ext cx="5829300" cy="20002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BAA8AC3-8641-4349-901B-71EBF912125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70D7D54-C431-45F7-A332-5F0286C9B70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5D5FC0BE-BDCC-4B7C-9C5B-908B581625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6FCEB6-4B09-47DD-9333-5A2E73C4767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97556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2641600"/>
            <a:ext cx="283845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05200" y="2641600"/>
            <a:ext cx="283845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3ED5431-C216-478F-AD06-B324F4216E1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F73BD0F-AEFB-4A07-A2F0-D4229A319F5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70E720-1A03-4226-9F7D-49154454FF6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17FEC9-1941-4731-991F-A7E988AAB93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3711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713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288"/>
            <a:ext cx="3030538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900363"/>
            <a:ext cx="3030538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4563" y="2046288"/>
            <a:ext cx="3030537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4563" y="2900363"/>
            <a:ext cx="3030537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F9722A30-726A-4684-899A-C9BAAEFAA44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3E954E49-D61A-48C7-B3E1-87D24A550CF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DAD96845-8722-40D1-B7B6-19DA62CC0B0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8A5AFD-52C1-4DA4-AA98-B08678FB76F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8276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B8C6C15-FD56-4ABA-AB12-BAA70ACDFB5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D50E1FB-2178-4660-859C-59A4AD3736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AA6322A-92C9-446C-930A-0698A19F92D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C9749A5-D26B-4DD9-88B7-4BB0D71C6EB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1183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C26BD151-6E80-4919-A6C6-E85E8962B2B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0EDE622F-11F0-46C9-85F2-95727BDB710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738D21C-6B11-469E-BF8F-83948469C37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676B22-A5F5-4030-927E-C4CA6A17B41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9025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3538"/>
            <a:ext cx="2255838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8" y="363538"/>
            <a:ext cx="3833812" cy="78041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2938"/>
            <a:ext cx="2255838" cy="62547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CB731B5-3765-429E-872A-8668632123D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07C996-8DF7-4E2F-AF23-8DAE146FF66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E165721-1FB1-4FD2-A3E1-477148721D0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CC26379-5844-4A64-9BA4-F7716D322D5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156412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613" y="6400800"/>
            <a:ext cx="4114800" cy="7556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613" y="81756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613" y="7156450"/>
            <a:ext cx="4114800" cy="1073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4575CE-128F-476E-9884-74481803822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8A3289-721A-48D4-BD33-CB44F14573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9935AD-6A4E-4742-A5EC-70E337C65E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170698-8585-408D-A50A-82C6BAF88B5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1945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BC1576A-CAC6-4108-AC52-7CAE92E892F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4350" y="812800"/>
            <a:ext cx="582930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67FFCB32-D8F0-40DD-8DDD-4FE31F5DEF8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2641600"/>
            <a:ext cx="5829300" cy="548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75817BB7-B3C8-41CB-87F5-8A89D275B32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8331200"/>
            <a:ext cx="142875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305F237-D2AD-46AB-9089-261059316DAC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31200"/>
            <a:ext cx="21717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8A19BE72-D15C-4880-BADE-7EDEFB1FE987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31200"/>
            <a:ext cx="142875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/>
            </a:lvl1pPr>
          </a:lstStyle>
          <a:p>
            <a:pPr>
              <a:defRPr/>
            </a:pPr>
            <a:fld id="{807ACE82-7722-4325-9638-353FC5DF317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oleObject" Target="../embeddings/Microsoft_Word_97_-_2003_Document.doc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50" name="Object 2">
            <a:extLst>
              <a:ext uri="{FF2B5EF4-FFF2-40B4-BE49-F238E27FC236}">
                <a16:creationId xmlns:a16="http://schemas.microsoft.com/office/drawing/2014/main" id="{0FC2EDEB-CD6D-479E-AC2A-6579F6E4CF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2925983"/>
              </p:ext>
            </p:extLst>
          </p:nvPr>
        </p:nvGraphicFramePr>
        <p:xfrm>
          <a:off x="541338" y="5113338"/>
          <a:ext cx="6667500" cy="3195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2" imgW="5493397" imgH="2626431" progId="Word.Document.8">
                  <p:embed/>
                </p:oleObj>
              </mc:Choice>
              <mc:Fallback>
                <p:oleObj name="Document" r:id="rId2" imgW="5493397" imgH="2626431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338" y="5113338"/>
                        <a:ext cx="6667500" cy="31956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51" name="Text Box 3">
            <a:extLst>
              <a:ext uri="{FF2B5EF4-FFF2-40B4-BE49-F238E27FC236}">
                <a16:creationId xmlns:a16="http://schemas.microsoft.com/office/drawing/2014/main" id="{6F9A29ED-552A-4B04-9BFF-78324234E8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59075" y="152400"/>
            <a:ext cx="955675" cy="738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endParaRPr lang="en-US" altLang="en-US" sz="1400"/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400"/>
              <a:t>CMSC204</a:t>
            </a:r>
          </a:p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1400"/>
              <a:t>Kartchner</a:t>
            </a:r>
          </a:p>
        </p:txBody>
      </p:sp>
      <p:sp>
        <p:nvSpPr>
          <p:cNvPr id="2054" name="Rectangle 7">
            <a:extLst>
              <a:ext uri="{FF2B5EF4-FFF2-40B4-BE49-F238E27FC236}">
                <a16:creationId xmlns:a16="http://schemas.microsoft.com/office/drawing/2014/main" id="{CD9F0903-62EA-42BD-8AD2-C0B50A702B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8138" y="1189038"/>
            <a:ext cx="6291262" cy="822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V(</a:t>
            </a:r>
            <a:r>
              <a:rPr lang="en-US" altLang="en-US" sz="1200" dirty="0" err="1"/>
              <a:t>StateGraph</a:t>
            </a:r>
            <a:r>
              <a:rPr lang="en-US" altLang="en-US" sz="1200" dirty="0"/>
              <a:t>) = {Oregon, Alaska, Texas, Hawaii, Vermont, </a:t>
            </a:r>
            <a:r>
              <a:rPr lang="en-US" altLang="en-US" sz="1200" dirty="0" err="1"/>
              <a:t>NewYork</a:t>
            </a:r>
            <a:r>
              <a:rPr lang="en-US" altLang="en-US" sz="1200" dirty="0"/>
              <a:t>, California}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E(</a:t>
            </a:r>
            <a:r>
              <a:rPr lang="en-US" altLang="en-US" sz="1200" dirty="0" err="1"/>
              <a:t>StateGraph</a:t>
            </a:r>
            <a:r>
              <a:rPr lang="en-US" altLang="en-US" sz="1200" dirty="0"/>
              <a:t>) = {(Alaska, Oregon), (Hawaii, Alaska), (Hawaii, Texas), (Texas, Hawaii), (Hawaii, 	California), (Hawaii, New York), (Texas, Vermont), (Vermont, California), 	(Vermont, Alaska)}</a:t>
            </a:r>
          </a:p>
        </p:txBody>
      </p:sp>
      <p:sp>
        <p:nvSpPr>
          <p:cNvPr id="2055" name="Rectangle 8">
            <a:extLst>
              <a:ext uri="{FF2B5EF4-FFF2-40B4-BE49-F238E27FC236}">
                <a16:creationId xmlns:a16="http://schemas.microsoft.com/office/drawing/2014/main" id="{23AE5A62-58FC-45BC-8E66-2A3E942B3F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212" y="3417890"/>
            <a:ext cx="5791200" cy="12954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2056" name="Text Box 9">
            <a:extLst>
              <a:ext uri="{FF2B5EF4-FFF2-40B4-BE49-F238E27FC236}">
                <a16:creationId xmlns:a16="http://schemas.microsoft.com/office/drawing/2014/main" id="{DF9A9F0D-E17B-4441-A5AB-ABE3472E3D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325" y="2246313"/>
            <a:ext cx="16637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/>
              <a:t>1.  Draw the StateGraph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B1EE59D-6E8F-9A8A-BA45-C36838ABB15A}"/>
              </a:ext>
            </a:extLst>
          </p:cNvPr>
          <p:cNvSpPr/>
          <p:nvPr/>
        </p:nvSpPr>
        <p:spPr bwMode="auto">
          <a:xfrm>
            <a:off x="914400" y="2667000"/>
            <a:ext cx="685800" cy="27463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Oregon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7609B53-44A1-E9AF-3CE6-762CDA2D9108}"/>
              </a:ext>
            </a:extLst>
          </p:cNvPr>
          <p:cNvSpPr/>
          <p:nvPr/>
        </p:nvSpPr>
        <p:spPr bwMode="auto">
          <a:xfrm>
            <a:off x="2894012" y="2600638"/>
            <a:ext cx="685800" cy="27463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Alaska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B0C2A38-F318-9C9E-2247-3A8C64919A9D}"/>
              </a:ext>
            </a:extLst>
          </p:cNvPr>
          <p:cNvSpPr/>
          <p:nvPr/>
        </p:nvSpPr>
        <p:spPr bwMode="auto">
          <a:xfrm>
            <a:off x="1066800" y="3428999"/>
            <a:ext cx="838200" cy="27463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Vermont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5E5A89-E8E4-F346-8E47-40857A711D52}"/>
              </a:ext>
            </a:extLst>
          </p:cNvPr>
          <p:cNvSpPr/>
          <p:nvPr/>
        </p:nvSpPr>
        <p:spPr bwMode="auto">
          <a:xfrm>
            <a:off x="3148907" y="4122942"/>
            <a:ext cx="861810" cy="35449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New York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63D1091-6103-B69F-49C2-839505686EB5}"/>
              </a:ext>
            </a:extLst>
          </p:cNvPr>
          <p:cNvSpPr/>
          <p:nvPr/>
        </p:nvSpPr>
        <p:spPr bwMode="auto">
          <a:xfrm>
            <a:off x="4114800" y="3358461"/>
            <a:ext cx="685800" cy="27463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Hawaii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8AA266-1633-4F20-CCF6-35E42862F6FA}"/>
              </a:ext>
            </a:extLst>
          </p:cNvPr>
          <p:cNvSpPr/>
          <p:nvPr/>
        </p:nvSpPr>
        <p:spPr bwMode="auto">
          <a:xfrm>
            <a:off x="878396" y="4214018"/>
            <a:ext cx="950403" cy="27463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California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5771C1-7A6D-4439-48BE-B1DBA28A503E}"/>
              </a:ext>
            </a:extLst>
          </p:cNvPr>
          <p:cNvSpPr/>
          <p:nvPr/>
        </p:nvSpPr>
        <p:spPr bwMode="auto">
          <a:xfrm>
            <a:off x="4876800" y="2582863"/>
            <a:ext cx="685800" cy="27463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Texas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0C8F09A-4CCE-B1BA-0C66-DF438F100EF8}"/>
              </a:ext>
            </a:extLst>
          </p:cNvPr>
          <p:cNvCxnSpPr>
            <a:stCxn id="3" idx="1"/>
            <a:endCxn id="2" idx="3"/>
          </p:cNvCxnSpPr>
          <p:nvPr/>
        </p:nvCxnSpPr>
        <p:spPr bwMode="auto">
          <a:xfrm flipH="1">
            <a:off x="1600200" y="2737957"/>
            <a:ext cx="1293812" cy="6636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F4B3AAF-9CBF-F022-BDC6-BEBC8F966014}"/>
              </a:ext>
            </a:extLst>
          </p:cNvPr>
          <p:cNvCxnSpPr>
            <a:stCxn id="6" idx="1"/>
            <a:endCxn id="3" idx="2"/>
          </p:cNvCxnSpPr>
          <p:nvPr/>
        </p:nvCxnSpPr>
        <p:spPr bwMode="auto">
          <a:xfrm flipH="1" flipV="1">
            <a:off x="3236912" y="2875275"/>
            <a:ext cx="877888" cy="62050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445E8A-4173-9672-5B18-721995613A22}"/>
              </a:ext>
            </a:extLst>
          </p:cNvPr>
          <p:cNvCxnSpPr>
            <a:stCxn id="6" idx="0"/>
            <a:endCxn id="9" idx="2"/>
          </p:cNvCxnSpPr>
          <p:nvPr/>
        </p:nvCxnSpPr>
        <p:spPr bwMode="auto">
          <a:xfrm flipV="1">
            <a:off x="4457700" y="2857500"/>
            <a:ext cx="762000" cy="50096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A03EE10-C68A-F083-7E5B-52636BF4C5A1}"/>
              </a:ext>
            </a:extLst>
          </p:cNvPr>
          <p:cNvCxnSpPr>
            <a:stCxn id="9" idx="1"/>
          </p:cNvCxnSpPr>
          <p:nvPr/>
        </p:nvCxnSpPr>
        <p:spPr bwMode="auto">
          <a:xfrm flipH="1">
            <a:off x="4343400" y="2720182"/>
            <a:ext cx="533400" cy="63827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EC5AA9E-3286-D04C-037E-0F5EF5D20C36}"/>
              </a:ext>
            </a:extLst>
          </p:cNvPr>
          <p:cNvCxnSpPr/>
          <p:nvPr/>
        </p:nvCxnSpPr>
        <p:spPr bwMode="auto">
          <a:xfrm flipH="1">
            <a:off x="1828799" y="3650456"/>
            <a:ext cx="2362201" cy="5541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C834B40-EB1A-0FFA-67D5-DABCA86CDD54}"/>
              </a:ext>
            </a:extLst>
          </p:cNvPr>
          <p:cNvCxnSpPr>
            <a:stCxn id="6" idx="2"/>
          </p:cNvCxnSpPr>
          <p:nvPr/>
        </p:nvCxnSpPr>
        <p:spPr bwMode="auto">
          <a:xfrm flipH="1">
            <a:off x="4010717" y="3633098"/>
            <a:ext cx="446983" cy="47058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9072830-DC96-6487-FCD2-FF7556CD551A}"/>
              </a:ext>
            </a:extLst>
          </p:cNvPr>
          <p:cNvCxnSpPr>
            <a:endCxn id="4" idx="3"/>
          </p:cNvCxnSpPr>
          <p:nvPr/>
        </p:nvCxnSpPr>
        <p:spPr bwMode="auto">
          <a:xfrm flipH="1">
            <a:off x="1905000" y="2591455"/>
            <a:ext cx="2971800" cy="97486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5F68287-D769-58D2-7F44-0CFAEAE0663F}"/>
              </a:ext>
            </a:extLst>
          </p:cNvPr>
          <p:cNvCxnSpPr/>
          <p:nvPr/>
        </p:nvCxnSpPr>
        <p:spPr bwMode="auto">
          <a:xfrm>
            <a:off x="1353597" y="3650456"/>
            <a:ext cx="0" cy="55414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4031D45-B87D-0908-EE36-315C743D6B62}"/>
              </a:ext>
            </a:extLst>
          </p:cNvPr>
          <p:cNvCxnSpPr/>
          <p:nvPr/>
        </p:nvCxnSpPr>
        <p:spPr bwMode="auto">
          <a:xfrm flipV="1">
            <a:off x="1752600" y="2875275"/>
            <a:ext cx="1257299" cy="60690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Text Box 5">
            <a:extLst>
              <a:ext uri="{FF2B5EF4-FFF2-40B4-BE49-F238E27FC236}">
                <a16:creationId xmlns:a16="http://schemas.microsoft.com/office/drawing/2014/main" id="{80443669-B4DB-4504-ACF5-BCC233134B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685800"/>
            <a:ext cx="6138219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dirty="0"/>
              <a:t>9. List the nodes of the graph in a breadth first topological ordering.  Show the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dirty="0"/>
              <a:t>     steps using arrays predCount, topologicalOrder and a queue</a:t>
            </a:r>
          </a:p>
        </p:txBody>
      </p:sp>
      <p:sp>
        <p:nvSpPr>
          <p:cNvPr id="5127" name="Rectangle 10">
            <a:extLst>
              <a:ext uri="{FF2B5EF4-FFF2-40B4-BE49-F238E27FC236}">
                <a16:creationId xmlns:a16="http://schemas.microsoft.com/office/drawing/2014/main" id="{C6B0D4E7-088E-4AFF-8702-57CBB2E7E1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8800" y="304800"/>
            <a:ext cx="2571750" cy="228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CAFEBF-6A63-4870-9BDF-00EB301F6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524000"/>
            <a:ext cx="3962400" cy="249247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1D467C6D-480A-B33A-4647-18226C340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5800"/>
            <a:ext cx="6858000" cy="5149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559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4" descr="08">
            <a:extLst>
              <a:ext uri="{FF2B5EF4-FFF2-40B4-BE49-F238E27FC236}">
                <a16:creationId xmlns:a16="http://schemas.microsoft.com/office/drawing/2014/main" id="{9FE784F9-D9A7-4F7B-AD49-6C3E9EEF2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219200"/>
            <a:ext cx="5715000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Rectangle 5">
            <a:extLst>
              <a:ext uri="{FF2B5EF4-FFF2-40B4-BE49-F238E27FC236}">
                <a16:creationId xmlns:a16="http://schemas.microsoft.com/office/drawing/2014/main" id="{FF2496EF-C9B8-49EF-A543-7502752ACE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609600"/>
            <a:ext cx="5416868" cy="300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dirty="0"/>
              <a:t>10. List the nodes of the graph in a breadth first topological ordering.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297DDA-C53B-3F8F-19C1-1E83E74DEFFC}"/>
              </a:ext>
            </a:extLst>
          </p:cNvPr>
          <p:cNvSpPr txBox="1"/>
          <p:nvPr/>
        </p:nvSpPr>
        <p:spPr>
          <a:xfrm>
            <a:off x="228600" y="4043318"/>
            <a:ext cx="564546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Start, Discrete Math, Programming 1, Programming 2, Computer Organization, Algorithms, High-Level Languages, Operating Systems, Theory Computation, Senior Seminar, Compilers, End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2">
            <a:extLst>
              <a:ext uri="{FF2B5EF4-FFF2-40B4-BE49-F238E27FC236}">
                <a16:creationId xmlns:a16="http://schemas.microsoft.com/office/drawing/2014/main" id="{C129A688-1F3C-4C9F-9AC5-19802C32F7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925" y="5446713"/>
            <a:ext cx="32178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3.   b.   Show the adjacency lists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            that would describe the edges in the graph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3F1D4401-FBEF-43F9-BEE5-1B122142E7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00" y="6019800"/>
            <a:ext cx="1295400" cy="2590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73641C4-B2C2-437B-AAA3-9677860519ED}"/>
              </a:ext>
            </a:extLst>
          </p:cNvPr>
          <p:cNvGrpSpPr/>
          <p:nvPr/>
        </p:nvGrpSpPr>
        <p:grpSpPr>
          <a:xfrm>
            <a:off x="914400" y="1447800"/>
            <a:ext cx="5486400" cy="2667000"/>
            <a:chOff x="381000" y="6248400"/>
            <a:chExt cx="5486400" cy="2667000"/>
          </a:xfrm>
        </p:grpSpPr>
        <p:sp>
          <p:nvSpPr>
            <p:cNvPr id="8" name="Rectangle 4">
              <a:extLst>
                <a:ext uri="{FF2B5EF4-FFF2-40B4-BE49-F238E27FC236}">
                  <a16:creationId xmlns:a16="http://schemas.microsoft.com/office/drawing/2014/main" id="{150515A3-7AEC-4F11-96B7-7933E5964D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" y="6553200"/>
              <a:ext cx="1143000" cy="2362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dirty="0"/>
                <a:t>Alaska</a:t>
              </a:r>
            </a:p>
            <a:p>
              <a:pPr>
                <a:spcBef>
                  <a:spcPct val="0"/>
                </a:spcBef>
                <a:buFontTx/>
                <a:buNone/>
              </a:pPr>
              <a:endParaRPr lang="en-US" altLang="en-US" sz="1200" dirty="0"/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dirty="0"/>
                <a:t>California</a:t>
              </a:r>
            </a:p>
            <a:p>
              <a:pPr>
                <a:spcBef>
                  <a:spcPct val="0"/>
                </a:spcBef>
                <a:buFontTx/>
                <a:buNone/>
              </a:pPr>
              <a:endParaRPr lang="en-US" altLang="en-US" sz="1200" dirty="0"/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dirty="0"/>
                <a:t>Hawaii</a:t>
              </a:r>
            </a:p>
            <a:p>
              <a:pPr>
                <a:spcBef>
                  <a:spcPct val="0"/>
                </a:spcBef>
                <a:buFontTx/>
                <a:buNone/>
              </a:pPr>
              <a:endParaRPr lang="en-US" altLang="en-US" sz="1200" dirty="0"/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dirty="0"/>
                <a:t>New York</a:t>
              </a:r>
            </a:p>
            <a:p>
              <a:pPr>
                <a:spcBef>
                  <a:spcPct val="0"/>
                </a:spcBef>
                <a:buFontTx/>
                <a:buNone/>
              </a:pPr>
              <a:endParaRPr lang="en-US" altLang="en-US" sz="1200" dirty="0"/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dirty="0"/>
                <a:t>Oregon</a:t>
              </a:r>
            </a:p>
            <a:p>
              <a:pPr>
                <a:spcBef>
                  <a:spcPct val="0"/>
                </a:spcBef>
                <a:buFontTx/>
                <a:buNone/>
              </a:pPr>
              <a:endParaRPr lang="en-US" altLang="en-US" sz="1200" dirty="0"/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dirty="0"/>
                <a:t>Texas</a:t>
              </a:r>
            </a:p>
            <a:p>
              <a:pPr>
                <a:spcBef>
                  <a:spcPct val="0"/>
                </a:spcBef>
                <a:buFontTx/>
                <a:buNone/>
              </a:pPr>
              <a:endParaRPr lang="en-US" altLang="en-US" sz="1200" dirty="0"/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dirty="0"/>
                <a:t>Vermont</a:t>
              </a:r>
            </a:p>
          </p:txBody>
        </p:sp>
        <p:sp>
          <p:nvSpPr>
            <p:cNvPr id="9" name="Rectangle 5">
              <a:extLst>
                <a:ext uri="{FF2B5EF4-FFF2-40B4-BE49-F238E27FC236}">
                  <a16:creationId xmlns:a16="http://schemas.microsoft.com/office/drawing/2014/main" id="{AC614A04-AAA4-4C45-9079-2C377ECCE7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05000" y="6477000"/>
              <a:ext cx="3962400" cy="2438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en-US" altLang="en-US" sz="2400" dirty="0"/>
            </a:p>
          </p:txBody>
        </p:sp>
        <p:sp>
          <p:nvSpPr>
            <p:cNvPr id="10" name="Text Box 10">
              <a:extLst>
                <a:ext uri="{FF2B5EF4-FFF2-40B4-BE49-F238E27FC236}">
                  <a16:creationId xmlns:a16="http://schemas.microsoft.com/office/drawing/2014/main" id="{BCC31319-0CFB-4318-B56D-38F79543883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9600" y="6248400"/>
              <a:ext cx="549275" cy="2746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en-US" sz="1200" dirty="0"/>
                <a:t>States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E4B944C5-4159-45AC-A452-4E3D1B0B311C}"/>
              </a:ext>
            </a:extLst>
          </p:cNvPr>
          <p:cNvSpPr/>
          <p:nvPr/>
        </p:nvSpPr>
        <p:spPr>
          <a:xfrm>
            <a:off x="457200" y="304800"/>
            <a:ext cx="533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+mj-lt"/>
              <a:buAutoNum type="arabicPeriod" startAt="3"/>
              <a:tabLst>
                <a:tab pos="228600" algn="l"/>
              </a:tabLst>
            </a:pPr>
            <a:r>
              <a:rPr lang="en-US" sz="1200" dirty="0">
                <a:ea typeface="Times New Roman" panose="02020603050405020304" pitchFamily="18" charset="0"/>
              </a:rPr>
              <a:t>a.  Show the adjacency matrix that would describe the edges in the graph. Store the vertices in alphabetical order</a:t>
            </a:r>
            <a:endParaRPr lang="en-US" sz="1000" dirty="0">
              <a:ea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242F1-3A22-0E43-4E58-EEB2FB1C3F3E}"/>
              </a:ext>
            </a:extLst>
          </p:cNvPr>
          <p:cNvSpPr txBox="1"/>
          <p:nvPr/>
        </p:nvSpPr>
        <p:spPr>
          <a:xfrm>
            <a:off x="2590800" y="1778897"/>
            <a:ext cx="3416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0        0          0           0            1        0         0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143B25-3F7C-C73C-3171-668075BCABF3}"/>
              </a:ext>
            </a:extLst>
          </p:cNvPr>
          <p:cNvSpPr txBox="1"/>
          <p:nvPr/>
        </p:nvSpPr>
        <p:spPr>
          <a:xfrm>
            <a:off x="2590800" y="2086674"/>
            <a:ext cx="3416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0        0          0           0            0        0         0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071B92-6C1B-DE73-683A-489550ECC600}"/>
              </a:ext>
            </a:extLst>
          </p:cNvPr>
          <p:cNvSpPr txBox="1"/>
          <p:nvPr/>
        </p:nvSpPr>
        <p:spPr>
          <a:xfrm>
            <a:off x="2590800" y="2392266"/>
            <a:ext cx="34612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1        1          0           1            0        1         0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E40531-2821-610C-8FA3-D496B0728530}"/>
              </a:ext>
            </a:extLst>
          </p:cNvPr>
          <p:cNvSpPr txBox="1"/>
          <p:nvPr/>
        </p:nvSpPr>
        <p:spPr>
          <a:xfrm>
            <a:off x="2590800" y="2779811"/>
            <a:ext cx="3416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0        0          0           0            0        0         0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886E73-6289-DB0F-04A2-6C69FF30DC8C}"/>
              </a:ext>
            </a:extLst>
          </p:cNvPr>
          <p:cNvSpPr txBox="1"/>
          <p:nvPr/>
        </p:nvSpPr>
        <p:spPr>
          <a:xfrm>
            <a:off x="2590230" y="3154730"/>
            <a:ext cx="3416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0        0          0           0            0        0         0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91E1C5-6CA4-DCDB-A5C7-1FD7F093360A}"/>
              </a:ext>
            </a:extLst>
          </p:cNvPr>
          <p:cNvSpPr txBox="1"/>
          <p:nvPr/>
        </p:nvSpPr>
        <p:spPr>
          <a:xfrm>
            <a:off x="2590230" y="3445120"/>
            <a:ext cx="3416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0        0          1           0            0        0         1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4E1F86-B391-6029-D221-700FB44CCAB1}"/>
              </a:ext>
            </a:extLst>
          </p:cNvPr>
          <p:cNvSpPr txBox="1"/>
          <p:nvPr/>
        </p:nvSpPr>
        <p:spPr>
          <a:xfrm>
            <a:off x="2590230" y="3703690"/>
            <a:ext cx="3416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1        1          0           0            0        0         0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29A2C7A-66AF-899C-8856-191180B465C8}"/>
              </a:ext>
            </a:extLst>
          </p:cNvPr>
          <p:cNvSpPr txBox="1"/>
          <p:nvPr/>
        </p:nvSpPr>
        <p:spPr>
          <a:xfrm>
            <a:off x="2401330" y="1447566"/>
            <a:ext cx="4191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r>
              <a:rPr lang="en-US" altLang="en-US" sz="1100" dirty="0"/>
              <a:t>Alaska  California  Hawaii  New York  Oregon  Texas  Vermont</a:t>
            </a:r>
          </a:p>
          <a:p>
            <a:endParaRPr lang="en-US" sz="11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D9A05A9-E4B9-DA4A-6CCB-80614CFE2289}"/>
              </a:ext>
            </a:extLst>
          </p:cNvPr>
          <p:cNvSpPr txBox="1"/>
          <p:nvPr/>
        </p:nvSpPr>
        <p:spPr>
          <a:xfrm>
            <a:off x="420130" y="6064105"/>
            <a:ext cx="777777" cy="26314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r>
              <a:rPr lang="en-US" altLang="en-US" sz="1100" dirty="0"/>
              <a:t>Alaska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1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100" dirty="0"/>
              <a:t>California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100" dirty="0"/>
          </a:p>
          <a:p>
            <a:pPr>
              <a:spcBef>
                <a:spcPct val="0"/>
              </a:spcBef>
              <a:buFontTx/>
              <a:buNone/>
            </a:pPr>
            <a:endParaRPr lang="en-US" altLang="en-US" sz="11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100" dirty="0"/>
              <a:t>Hawaii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1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100" dirty="0"/>
              <a:t>New York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1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100" dirty="0"/>
              <a:t>Oregon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1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100" dirty="0"/>
              <a:t>Texas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altLang="en-US" sz="1100" dirty="0"/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100" dirty="0"/>
              <a:t>Vermont</a:t>
            </a:r>
          </a:p>
          <a:p>
            <a:endParaRPr lang="en-US" sz="11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8D371C0-07E5-01D4-97E7-D82C508375AC}"/>
              </a:ext>
            </a:extLst>
          </p:cNvPr>
          <p:cNvCxnSpPr/>
          <p:nvPr/>
        </p:nvCxnSpPr>
        <p:spPr bwMode="auto">
          <a:xfrm>
            <a:off x="949411" y="6324600"/>
            <a:ext cx="133658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9EB573E-9672-0916-3BA3-56D0D6589FF4}"/>
              </a:ext>
            </a:extLst>
          </p:cNvPr>
          <p:cNvCxnSpPr/>
          <p:nvPr/>
        </p:nvCxnSpPr>
        <p:spPr bwMode="auto">
          <a:xfrm>
            <a:off x="990600" y="6705600"/>
            <a:ext cx="133658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2A2A34F-E32E-0CBB-795F-146B9CD9D0FD}"/>
              </a:ext>
            </a:extLst>
          </p:cNvPr>
          <p:cNvCxnSpPr/>
          <p:nvPr/>
        </p:nvCxnSpPr>
        <p:spPr bwMode="auto">
          <a:xfrm>
            <a:off x="949411" y="7162800"/>
            <a:ext cx="133658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4DE3629-2BB6-C657-F6D1-2ABB8BCAA938}"/>
              </a:ext>
            </a:extLst>
          </p:cNvPr>
          <p:cNvCxnSpPr/>
          <p:nvPr/>
        </p:nvCxnSpPr>
        <p:spPr bwMode="auto">
          <a:xfrm>
            <a:off x="949410" y="7543800"/>
            <a:ext cx="133658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36FBDB3-8FAC-5979-49AC-22A904E1E441}"/>
              </a:ext>
            </a:extLst>
          </p:cNvPr>
          <p:cNvCxnSpPr/>
          <p:nvPr/>
        </p:nvCxnSpPr>
        <p:spPr bwMode="auto">
          <a:xfrm>
            <a:off x="990600" y="7924800"/>
            <a:ext cx="133658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4870D09-FC3F-BCF1-7964-C447BC622C3A}"/>
              </a:ext>
            </a:extLst>
          </p:cNvPr>
          <p:cNvCxnSpPr/>
          <p:nvPr/>
        </p:nvCxnSpPr>
        <p:spPr bwMode="auto">
          <a:xfrm>
            <a:off x="970005" y="8229600"/>
            <a:ext cx="1336589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CF56E08-9A88-2261-1C76-A8CA3FCD1EEF}"/>
              </a:ext>
            </a:extLst>
          </p:cNvPr>
          <p:cNvCxnSpPr/>
          <p:nvPr/>
        </p:nvCxnSpPr>
        <p:spPr bwMode="auto">
          <a:xfrm>
            <a:off x="2285999" y="6172200"/>
            <a:ext cx="53340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A140C361-EE52-460F-85C5-1CCF5F0D584B}"/>
              </a:ext>
            </a:extLst>
          </p:cNvPr>
          <p:cNvSpPr/>
          <p:nvPr/>
        </p:nvSpPr>
        <p:spPr bwMode="auto">
          <a:xfrm>
            <a:off x="2815281" y="6064105"/>
            <a:ext cx="762000" cy="26049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tx1"/>
                </a:solidFill>
                <a:latin typeface="Times New Roman" pitchFamily="18" charset="0"/>
              </a:rPr>
              <a:t>Oregon</a:t>
            </a: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04E816B-B522-24BE-8C2E-196889791E5D}"/>
              </a:ext>
            </a:extLst>
          </p:cNvPr>
          <p:cNvCxnSpPr/>
          <p:nvPr/>
        </p:nvCxnSpPr>
        <p:spPr bwMode="auto">
          <a:xfrm>
            <a:off x="2056829" y="6934200"/>
            <a:ext cx="53340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65F3729C-D9D3-E279-3DB8-3917D2F4F46A}"/>
              </a:ext>
            </a:extLst>
          </p:cNvPr>
          <p:cNvSpPr/>
          <p:nvPr/>
        </p:nvSpPr>
        <p:spPr bwMode="auto">
          <a:xfrm>
            <a:off x="2652584" y="6818646"/>
            <a:ext cx="624016" cy="2560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tx1"/>
                </a:solidFill>
                <a:latin typeface="Times New Roman" pitchFamily="18" charset="0"/>
              </a:rPr>
              <a:t>Alaska</a:t>
            </a: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5ACA610-677A-0E91-69A4-E5E6505DA94C}"/>
              </a:ext>
            </a:extLst>
          </p:cNvPr>
          <p:cNvSpPr/>
          <p:nvPr/>
        </p:nvSpPr>
        <p:spPr bwMode="auto">
          <a:xfrm>
            <a:off x="3422822" y="6818646"/>
            <a:ext cx="762000" cy="2560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tx1"/>
                </a:solidFill>
                <a:latin typeface="Times New Roman" pitchFamily="18" charset="0"/>
              </a:rPr>
              <a:t>California</a:t>
            </a: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8382757-B9E6-DADA-90D4-0FAF1D97D31B}"/>
              </a:ext>
            </a:extLst>
          </p:cNvPr>
          <p:cNvSpPr/>
          <p:nvPr/>
        </p:nvSpPr>
        <p:spPr bwMode="auto">
          <a:xfrm>
            <a:off x="4298390" y="6818646"/>
            <a:ext cx="807010" cy="2560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tx1"/>
                </a:solidFill>
                <a:latin typeface="Times New Roman" pitchFamily="18" charset="0"/>
              </a:rPr>
              <a:t>New York</a:t>
            </a: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664CDE-77C9-3374-2AB7-A3CAC9C34E5B}"/>
              </a:ext>
            </a:extLst>
          </p:cNvPr>
          <p:cNvSpPr/>
          <p:nvPr/>
        </p:nvSpPr>
        <p:spPr bwMode="auto">
          <a:xfrm>
            <a:off x="5256781" y="6819366"/>
            <a:ext cx="546776" cy="2560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itchFamily="18" charset="0"/>
              </a:rPr>
              <a:t>Texas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B72D51E7-EB22-ED69-D5F0-612AFD017042}"/>
              </a:ext>
            </a:extLst>
          </p:cNvPr>
          <p:cNvCxnSpPr>
            <a:cxnSpLocks/>
          </p:cNvCxnSpPr>
          <p:nvPr/>
        </p:nvCxnSpPr>
        <p:spPr bwMode="auto">
          <a:xfrm>
            <a:off x="3238419" y="6904204"/>
            <a:ext cx="189931" cy="1190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73" name="Straight Arrow Connector 3072">
            <a:extLst>
              <a:ext uri="{FF2B5EF4-FFF2-40B4-BE49-F238E27FC236}">
                <a16:creationId xmlns:a16="http://schemas.microsoft.com/office/drawing/2014/main" id="{68CD903D-76F6-454D-39BB-9D741F1AFDE2}"/>
              </a:ext>
            </a:extLst>
          </p:cNvPr>
          <p:cNvCxnSpPr>
            <a:cxnSpLocks/>
          </p:cNvCxnSpPr>
          <p:nvPr/>
        </p:nvCxnSpPr>
        <p:spPr bwMode="auto">
          <a:xfrm>
            <a:off x="4127734" y="6951688"/>
            <a:ext cx="189931" cy="1190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76" name="Straight Arrow Connector 3075">
            <a:extLst>
              <a:ext uri="{FF2B5EF4-FFF2-40B4-BE49-F238E27FC236}">
                <a16:creationId xmlns:a16="http://schemas.microsoft.com/office/drawing/2014/main" id="{A405F8CD-323E-EB03-CA54-04F18940778C}"/>
              </a:ext>
            </a:extLst>
          </p:cNvPr>
          <p:cNvCxnSpPr>
            <a:cxnSpLocks/>
          </p:cNvCxnSpPr>
          <p:nvPr/>
        </p:nvCxnSpPr>
        <p:spPr bwMode="auto">
          <a:xfrm>
            <a:off x="5066850" y="6940715"/>
            <a:ext cx="189931" cy="1190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80" name="Straight Arrow Connector 3079">
            <a:extLst>
              <a:ext uri="{FF2B5EF4-FFF2-40B4-BE49-F238E27FC236}">
                <a16:creationId xmlns:a16="http://schemas.microsoft.com/office/drawing/2014/main" id="{B7D54FD7-DC6B-91DA-663C-665885704D64}"/>
              </a:ext>
            </a:extLst>
          </p:cNvPr>
          <p:cNvCxnSpPr/>
          <p:nvPr/>
        </p:nvCxnSpPr>
        <p:spPr bwMode="auto">
          <a:xfrm>
            <a:off x="2086230" y="8077200"/>
            <a:ext cx="53340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F335BD64-9D72-C087-FC8B-CED3B5114182}"/>
              </a:ext>
            </a:extLst>
          </p:cNvPr>
          <p:cNvSpPr/>
          <p:nvPr/>
        </p:nvSpPr>
        <p:spPr bwMode="auto">
          <a:xfrm>
            <a:off x="2652583" y="7924800"/>
            <a:ext cx="624015" cy="26049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tx1"/>
                </a:solidFill>
                <a:latin typeface="Times New Roman" pitchFamily="18" charset="0"/>
              </a:rPr>
              <a:t>Hawaii</a:t>
            </a: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3082" name="Straight Arrow Connector 3081">
            <a:extLst>
              <a:ext uri="{FF2B5EF4-FFF2-40B4-BE49-F238E27FC236}">
                <a16:creationId xmlns:a16="http://schemas.microsoft.com/office/drawing/2014/main" id="{DF666DA8-1B77-1B1D-86E6-B01BDDD7EB4B}"/>
              </a:ext>
            </a:extLst>
          </p:cNvPr>
          <p:cNvCxnSpPr>
            <a:cxnSpLocks/>
          </p:cNvCxnSpPr>
          <p:nvPr/>
        </p:nvCxnSpPr>
        <p:spPr bwMode="auto">
          <a:xfrm>
            <a:off x="3276598" y="8043138"/>
            <a:ext cx="189931" cy="1190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244560FF-1BBB-3883-4709-EBA380406119}"/>
              </a:ext>
            </a:extLst>
          </p:cNvPr>
          <p:cNvSpPr/>
          <p:nvPr/>
        </p:nvSpPr>
        <p:spPr bwMode="auto">
          <a:xfrm>
            <a:off x="3506788" y="7946954"/>
            <a:ext cx="762000" cy="260491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tx1"/>
                </a:solidFill>
                <a:latin typeface="Times New Roman" pitchFamily="18" charset="0"/>
              </a:rPr>
              <a:t>Vermont</a:t>
            </a: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3084" name="Straight Arrow Connector 3083">
            <a:extLst>
              <a:ext uri="{FF2B5EF4-FFF2-40B4-BE49-F238E27FC236}">
                <a16:creationId xmlns:a16="http://schemas.microsoft.com/office/drawing/2014/main" id="{83CC8657-3437-FE4B-6674-942FAC9F6BBB}"/>
              </a:ext>
            </a:extLst>
          </p:cNvPr>
          <p:cNvCxnSpPr/>
          <p:nvPr/>
        </p:nvCxnSpPr>
        <p:spPr bwMode="auto">
          <a:xfrm>
            <a:off x="2253506" y="8458200"/>
            <a:ext cx="53340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DCBB0964-B17A-0DC5-25E1-7540C21AD2BC}"/>
              </a:ext>
            </a:extLst>
          </p:cNvPr>
          <p:cNvSpPr/>
          <p:nvPr/>
        </p:nvSpPr>
        <p:spPr bwMode="auto">
          <a:xfrm>
            <a:off x="2842513" y="8330176"/>
            <a:ext cx="624016" cy="2560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tx1"/>
                </a:solidFill>
                <a:latin typeface="Times New Roman" pitchFamily="18" charset="0"/>
              </a:rPr>
              <a:t>Alaska</a:t>
            </a: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cxnSp>
        <p:nvCxnSpPr>
          <p:cNvPr id="3086" name="Straight Arrow Connector 3085">
            <a:extLst>
              <a:ext uri="{FF2B5EF4-FFF2-40B4-BE49-F238E27FC236}">
                <a16:creationId xmlns:a16="http://schemas.microsoft.com/office/drawing/2014/main" id="{DA029817-AC72-F487-EBD0-51595D0ADA89}"/>
              </a:ext>
            </a:extLst>
          </p:cNvPr>
          <p:cNvCxnSpPr>
            <a:cxnSpLocks/>
          </p:cNvCxnSpPr>
          <p:nvPr/>
        </p:nvCxnSpPr>
        <p:spPr bwMode="auto">
          <a:xfrm>
            <a:off x="3466529" y="8421238"/>
            <a:ext cx="189931" cy="1190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A3DE7160-8012-FF70-44DC-4DBC4397C9C7}"/>
              </a:ext>
            </a:extLst>
          </p:cNvPr>
          <p:cNvSpPr/>
          <p:nvPr/>
        </p:nvSpPr>
        <p:spPr bwMode="auto">
          <a:xfrm>
            <a:off x="3649704" y="8330176"/>
            <a:ext cx="762000" cy="25604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100" dirty="0">
                <a:solidFill>
                  <a:schemeClr val="tx1"/>
                </a:solidFill>
                <a:latin typeface="Times New Roman" pitchFamily="18" charset="0"/>
              </a:rPr>
              <a:t>California</a:t>
            </a:r>
            <a:endParaRPr kumimoji="0" 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3088" name="TextBox 3087">
            <a:extLst>
              <a:ext uri="{FF2B5EF4-FFF2-40B4-BE49-F238E27FC236}">
                <a16:creationId xmlns:a16="http://schemas.microsoft.com/office/drawing/2014/main" id="{983771C6-43D5-55EF-D5F2-983A3997B5AD}"/>
              </a:ext>
            </a:extLst>
          </p:cNvPr>
          <p:cNvSpPr txBox="1"/>
          <p:nvPr/>
        </p:nvSpPr>
        <p:spPr>
          <a:xfrm>
            <a:off x="288925" y="2667000"/>
            <a:ext cx="4571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from</a:t>
            </a:r>
          </a:p>
        </p:txBody>
      </p:sp>
      <p:sp>
        <p:nvSpPr>
          <p:cNvPr id="3089" name="TextBox 3088">
            <a:extLst>
              <a:ext uri="{FF2B5EF4-FFF2-40B4-BE49-F238E27FC236}">
                <a16:creationId xmlns:a16="http://schemas.microsoft.com/office/drawing/2014/main" id="{ABC18489-C7CA-63E5-DFD9-6EC869AF1856}"/>
              </a:ext>
            </a:extLst>
          </p:cNvPr>
          <p:cNvSpPr txBox="1"/>
          <p:nvPr/>
        </p:nvSpPr>
        <p:spPr>
          <a:xfrm>
            <a:off x="3726970" y="959542"/>
            <a:ext cx="2936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B977FDE-32EA-465E-AADB-9C989EE1CA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609600"/>
            <a:ext cx="4391025" cy="2647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644F9C34-5703-4C24-9E52-5CCFFBD67C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3240534"/>
            <a:ext cx="5704254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buChar char="•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tabLst>
                <a:tab pos="0" algn="l"/>
                <a:tab pos="685800" algn="l"/>
                <a:tab pos="914400" algn="l"/>
                <a:tab pos="1143000" algn="l"/>
                <a:tab pos="1371600" algn="l"/>
                <a:tab pos="1600200" algn="l"/>
                <a:tab pos="1828800" algn="l"/>
                <a:tab pos="2057400" algn="l"/>
                <a:tab pos="2286000" algn="l"/>
                <a:tab pos="2514600" algn="l"/>
                <a:tab pos="2743200" algn="l"/>
                <a:tab pos="2971800" algn="l"/>
                <a:tab pos="3200400" algn="l"/>
                <a:tab pos="3429000" algn="l"/>
                <a:tab pos="3657600" algn="l"/>
                <a:tab pos="3708400" algn="l"/>
                <a:tab pos="3886200" algn="l"/>
                <a:tab pos="4114800" algn="l"/>
                <a:tab pos="4343400" algn="l"/>
                <a:tab pos="4572000" algn="l"/>
                <a:tab pos="4800600" algn="l"/>
                <a:tab pos="5029200" algn="l"/>
              </a:tabLst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		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4 a.    Which of the following lists the graph nodes in depth first order beginning with E?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	A)	E, G, F, C, D, B, A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	B)	G, A, E, C, B, F, D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>
                <a:highlight>
                  <a:srgbClr val="FFFF00"/>
                </a:highlight>
              </a:rPr>
              <a:t>	C)	E, G, A, D, F, C, B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	D)	E, C, F, B, A, D, G </a:t>
            </a: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F45A182C-00FA-4567-8FE6-CAFB6DBCF4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800600"/>
            <a:ext cx="57150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4 b.    Which of the following lists the graph nodes in breadth first order beginning at F?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	</a:t>
            </a:r>
            <a:r>
              <a:rPr lang="en-US" altLang="en-US" sz="1200" dirty="0">
                <a:highlight>
                  <a:srgbClr val="FFFF00"/>
                </a:highlight>
              </a:rPr>
              <a:t>A)  F, C, D, A, B, E, G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	B)  F, D, C, A, B, C, G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	C)  F, C, D, B, G, A, E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	D)  a, b, and c are all breadth first traversals </a:t>
            </a:r>
          </a:p>
        </p:txBody>
      </p:sp>
    </p:spTree>
    <p:extLst>
      <p:ext uri="{BB962C8B-B14F-4D97-AF65-F5344CB8AC3E}">
        <p14:creationId xmlns:p14="http://schemas.microsoft.com/office/powerpoint/2010/main" val="2845338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4" descr="9_633b">
            <a:extLst>
              <a:ext uri="{FF2B5EF4-FFF2-40B4-BE49-F238E27FC236}">
                <a16:creationId xmlns:a16="http://schemas.microsoft.com/office/drawing/2014/main" id="{31561808-D3EA-42DE-AACF-7FE716DB2F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685800"/>
            <a:ext cx="4648200" cy="2855913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99" name="Text Box 5">
            <a:extLst>
              <a:ext uri="{FF2B5EF4-FFF2-40B4-BE49-F238E27FC236}">
                <a16:creationId xmlns:a16="http://schemas.microsoft.com/office/drawing/2014/main" id="{6A9A4ED3-BE14-4EA7-88B6-70C20075BE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3962400"/>
            <a:ext cx="39116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200" dirty="0"/>
              <a:t>5.  Find the shortest </a:t>
            </a:r>
            <a:r>
              <a:rPr lang="en-US" altLang="en-US" sz="1200" u="sng" dirty="0"/>
              <a:t>distance</a:t>
            </a:r>
            <a:r>
              <a:rPr lang="en-US" altLang="en-US" sz="1200" dirty="0"/>
              <a:t> from Atlanta to every other city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CC2076-6E3F-2CBF-61FC-BDAE4B5B51DD}"/>
              </a:ext>
            </a:extLst>
          </p:cNvPr>
          <p:cNvSpPr txBox="1"/>
          <p:nvPr/>
        </p:nvSpPr>
        <p:spPr>
          <a:xfrm>
            <a:off x="914400" y="4433500"/>
            <a:ext cx="254589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Atlanta – Houston (800)</a:t>
            </a:r>
          </a:p>
          <a:p>
            <a:r>
              <a:rPr lang="en-US" sz="1200" dirty="0"/>
              <a:t>Atlanta – Washington (600)</a:t>
            </a:r>
          </a:p>
          <a:p>
            <a:r>
              <a:rPr lang="en-US" sz="1200" dirty="0"/>
              <a:t>Atlanta – Dallas (600 + 1300)</a:t>
            </a:r>
          </a:p>
          <a:p>
            <a:r>
              <a:rPr lang="en-US" sz="1200" dirty="0"/>
              <a:t>Atlanta – Denver (600 + 1300 + 780)</a:t>
            </a:r>
          </a:p>
          <a:p>
            <a:r>
              <a:rPr lang="en-US" sz="1200" dirty="0"/>
              <a:t>Atlanta – Austin (600 + 1300 + 200)</a:t>
            </a:r>
          </a:p>
          <a:p>
            <a:r>
              <a:rPr lang="en-US" sz="1200" dirty="0"/>
              <a:t>Atlanta – Chicago (600 + 1300 + 900)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ext Box 5">
            <a:extLst>
              <a:ext uri="{FF2B5EF4-FFF2-40B4-BE49-F238E27FC236}">
                <a16:creationId xmlns:a16="http://schemas.microsoft.com/office/drawing/2014/main" id="{173F8752-B146-46CD-B46E-CFF49491B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609600"/>
            <a:ext cx="4942443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dirty="0"/>
              <a:t>6.  Find the minimal spanning tree using Prim’s algorithm. Use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dirty="0"/>
              <a:t>	0 as the source vertex .  Show the steps.</a:t>
            </a:r>
          </a:p>
        </p:txBody>
      </p:sp>
      <p:pic>
        <p:nvPicPr>
          <p:cNvPr id="2051" name="Picture 5">
            <a:extLst>
              <a:ext uri="{FF2B5EF4-FFF2-40B4-BE49-F238E27FC236}">
                <a16:creationId xmlns:a16="http://schemas.microsoft.com/office/drawing/2014/main" id="{46AC5A2B-1B00-4434-8F50-20AAD41C6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524000"/>
            <a:ext cx="2686050" cy="2128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65B0CB2-9FEB-BCA9-8BC7-6F12D84C49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143000" y="114300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148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ext Box 3">
            <a:extLst>
              <a:ext uri="{FF2B5EF4-FFF2-40B4-BE49-F238E27FC236}">
                <a16:creationId xmlns:a16="http://schemas.microsoft.com/office/drawing/2014/main" id="{00A92C8E-6175-4482-94F6-9AEE58F153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838200"/>
            <a:ext cx="634885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sz="1800" dirty="0"/>
              <a:t>7.  Find the minimal spanning tree using Kruskal’s algorithm.</a:t>
            </a:r>
          </a:p>
          <a:p>
            <a:pPr eaLnBrk="1" hangingPunct="1">
              <a:defRPr/>
            </a:pPr>
            <a:r>
              <a:rPr lang="en-US" sz="1800" dirty="0"/>
              <a:t>Show the weights in order and the steps.</a:t>
            </a:r>
          </a:p>
        </p:txBody>
      </p:sp>
      <p:sp>
        <p:nvSpPr>
          <p:cNvPr id="3075" name="Rectangle 4">
            <a:extLst>
              <a:ext uri="{FF2B5EF4-FFF2-40B4-BE49-F238E27FC236}">
                <a16:creationId xmlns:a16="http://schemas.microsoft.com/office/drawing/2014/main" id="{E71DD7EA-C580-43B3-BC05-FA24AC85E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450" y="4800600"/>
            <a:ext cx="2571750" cy="2857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/>
          </a:p>
        </p:txBody>
      </p:sp>
      <p:sp>
        <p:nvSpPr>
          <p:cNvPr id="3076" name="Rectangle 5">
            <a:extLst>
              <a:ext uri="{FF2B5EF4-FFF2-40B4-BE49-F238E27FC236}">
                <a16:creationId xmlns:a16="http://schemas.microsoft.com/office/drawing/2014/main" id="{5A054E60-1451-4BFE-A023-A4DF0B7F16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743200"/>
            <a:ext cx="2228850" cy="21717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 dirty="0"/>
          </a:p>
        </p:txBody>
      </p:sp>
      <p:sp>
        <p:nvSpPr>
          <p:cNvPr id="3077" name="Rectangle 6">
            <a:extLst>
              <a:ext uri="{FF2B5EF4-FFF2-40B4-BE49-F238E27FC236}">
                <a16:creationId xmlns:a16="http://schemas.microsoft.com/office/drawing/2014/main" id="{D4108B9B-143E-4D5F-B2C5-7B979A64B8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3175" y="2800350"/>
            <a:ext cx="2114550" cy="20002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/>
          </a:p>
        </p:txBody>
      </p:sp>
      <p:sp>
        <p:nvSpPr>
          <p:cNvPr id="3078" name="Rectangle 7">
            <a:extLst>
              <a:ext uri="{FF2B5EF4-FFF2-40B4-BE49-F238E27FC236}">
                <a16:creationId xmlns:a16="http://schemas.microsoft.com/office/drawing/2014/main" id="{2C2C5CBD-8904-410A-901D-4499337BD2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0250" y="4572000"/>
            <a:ext cx="2400300" cy="2286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 dirty="0"/>
          </a:p>
        </p:txBody>
      </p:sp>
      <p:sp>
        <p:nvSpPr>
          <p:cNvPr id="3079" name="Rectangle 8">
            <a:extLst>
              <a:ext uri="{FF2B5EF4-FFF2-40B4-BE49-F238E27FC236}">
                <a16:creationId xmlns:a16="http://schemas.microsoft.com/office/drawing/2014/main" id="{4FDBE91F-B50C-4798-9349-2A662252E3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14550" y="2743200"/>
            <a:ext cx="2343150" cy="1714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1350"/>
          </a:p>
        </p:txBody>
      </p:sp>
      <p:pic>
        <p:nvPicPr>
          <p:cNvPr id="3080" name="Picture 5">
            <a:extLst>
              <a:ext uri="{FF2B5EF4-FFF2-40B4-BE49-F238E27FC236}">
                <a16:creationId xmlns:a16="http://schemas.microsoft.com/office/drawing/2014/main" id="{C44D3F9C-B06C-4D17-8564-DC283D6A4E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600200"/>
            <a:ext cx="2686050" cy="2128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piece of paper&#10;&#10;Description automatically generated with medium confidence">
            <a:extLst>
              <a:ext uri="{FF2B5EF4-FFF2-40B4-BE49-F238E27FC236}">
                <a16:creationId xmlns:a16="http://schemas.microsoft.com/office/drawing/2014/main" id="{4640ADAB-5E89-23FF-FCA8-FFAC4395B3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42" r="34166"/>
          <a:stretch/>
        </p:blipFill>
        <p:spPr>
          <a:xfrm rot="5400000">
            <a:off x="-495300" y="491181"/>
            <a:ext cx="6019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8416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4" descr="08">
            <a:extLst>
              <a:ext uri="{FF2B5EF4-FFF2-40B4-BE49-F238E27FC236}">
                <a16:creationId xmlns:a16="http://schemas.microsoft.com/office/drawing/2014/main" id="{8C139698-8935-4237-9D08-07DB6B3B19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524000"/>
            <a:ext cx="5715000" cy="35647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9" name="Rectangle 5">
            <a:extLst>
              <a:ext uri="{FF2B5EF4-FFF2-40B4-BE49-F238E27FC236}">
                <a16:creationId xmlns:a16="http://schemas.microsoft.com/office/drawing/2014/main" id="{8D0E32BB-9F2D-4736-AA1F-A3FD6F876F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762000"/>
            <a:ext cx="5522730" cy="5078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dirty="0"/>
              <a:t>8.  Find the minimal spanning tree using the algorithm you prefer. Use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350" dirty="0"/>
              <a:t>	Minneapolis/St. Paul as the source vertex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DA7289-60E2-8ED4-D2F9-50F0B8FA65E5}"/>
              </a:ext>
            </a:extLst>
          </p:cNvPr>
          <p:cNvSpPr txBox="1"/>
          <p:nvPr/>
        </p:nvSpPr>
        <p:spPr>
          <a:xfrm>
            <a:off x="203597" y="5342900"/>
            <a:ext cx="657820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Kruskal</a:t>
            </a:r>
          </a:p>
          <a:p>
            <a:endParaRPr lang="en-US" sz="1100" dirty="0"/>
          </a:p>
          <a:p>
            <a:r>
              <a:rPr lang="en-US" sz="1100" dirty="0"/>
              <a:t>Madison-Milwaukee (80), Milwaukee-Chicago (95), Chicago-Madison (150), Minneapolis/St. Paul-Des Moines (235), St. Louis-Chicago (270), Minneapolis/St. Paul-Madison (270), Chicago-Detroit (280), Des Moines-St. Louis (320).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 Design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7765</TotalTime>
  <Words>632</Words>
  <Application>Microsoft Office PowerPoint</Application>
  <PresentationFormat>On-screen Show (4:3)</PresentationFormat>
  <Paragraphs>95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Times New Roman</vt:lpstr>
      <vt:lpstr>Default Design</vt:lpstr>
      <vt:lpstr>Microsoft Word 97 - 2003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Joe Wisniewski</dc:creator>
  <cp:lastModifiedBy>Levine, Miles L</cp:lastModifiedBy>
  <cp:revision>18</cp:revision>
  <cp:lastPrinted>2018-11-12T14:09:18Z</cp:lastPrinted>
  <dcterms:created xsi:type="dcterms:W3CDTF">2003-11-20T06:12:01Z</dcterms:created>
  <dcterms:modified xsi:type="dcterms:W3CDTF">2022-12-10T04:02:16Z</dcterms:modified>
</cp:coreProperties>
</file>

<file path=docProps/thumbnail.jpeg>
</file>